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96" r:id="rId2"/>
    <p:sldId id="288" r:id="rId3"/>
    <p:sldId id="292" r:id="rId4"/>
    <p:sldId id="291" r:id="rId5"/>
    <p:sldId id="293" r:id="rId6"/>
    <p:sldId id="294" r:id="rId7"/>
    <p:sldId id="295" r:id="rId8"/>
    <p:sldId id="297" r:id="rId9"/>
    <p:sldId id="289" r:id="rId10"/>
  </p:sldIdLst>
  <p:sldSz cx="9144000" cy="6858000" type="screen4x3"/>
  <p:notesSz cx="6669088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451"/>
    <a:srgbClr val="005032"/>
    <a:srgbClr val="878787"/>
    <a:srgbClr val="2F4F8F"/>
    <a:srgbClr val="14A3CF"/>
    <a:srgbClr val="009547"/>
    <a:srgbClr val="D1311D"/>
    <a:srgbClr val="004791"/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400" b="0" strike="noStrike" spc="-1">
                <a:latin typeface="Arial"/>
              </a:rPr>
              <a:t>Fai clic per spostare la diapositiva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2000" b="0" strike="noStrike" spc="-1">
                <a:latin typeface="Arial"/>
              </a:rPr>
              <a:t>Fai clic per modificare il formato delle note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1400" b="0" strike="noStrike" spc="-1">
                <a:latin typeface="Times New Roman"/>
              </a:rPr>
              <a:t>&lt;intestazione&gt;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it-IT" sz="1400" b="0" strike="noStrike" spc="-1">
                <a:latin typeface="Times New Roman"/>
              </a:rPr>
              <a:t>&lt;data/ora&gt;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it-IT" sz="1400" b="0" strike="noStrike" spc="-1">
                <a:latin typeface="Times New Roman"/>
              </a:rPr>
              <a:t>&lt;piè di pagina&gt;</a:t>
            </a: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3067BBB9-B58D-46D9-B490-E2B5FCE8DC0C}" type="slidenum">
              <a:rPr lang="it-IT" sz="1400" b="0" strike="noStrike" spc="-1">
                <a:latin typeface="Times New Roman"/>
              </a:rPr>
              <a:pPr algn="r"/>
              <a:t>‹N›</a:t>
            </a:fld>
            <a:endParaRPr lang="it-IT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067BBB9-B58D-46D9-B490-E2B5FCE8DC0C}" type="slidenum">
              <a:rPr lang="it-IT" sz="1400" b="0" strike="noStrike" spc="-1" smtClean="0">
                <a:latin typeface="Times New Roman"/>
              </a:rPr>
              <a:pPr algn="r"/>
              <a:t>1</a:t>
            </a:fld>
            <a:endParaRPr lang="it-IT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57763" cy="3719512"/>
          </a:xfrm>
          <a:prstGeom prst="rect">
            <a:avLst/>
          </a:prstGeom>
        </p:spPr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67080" y="4715280"/>
            <a:ext cx="5331960" cy="4463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3777480" y="9428760"/>
            <a:ext cx="288684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11778D7-AE95-4FC5-BF4C-18910797D1FE}" type="slidenum">
              <a:rPr lang="it-IT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</a:t>
            </a:fld>
            <a:endParaRPr lang="it-IT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57763" cy="3719512"/>
          </a:xfrm>
          <a:prstGeom prst="rect">
            <a:avLst/>
          </a:prstGeom>
        </p:spPr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67080" y="4715280"/>
            <a:ext cx="5331960" cy="4463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3777480" y="9428760"/>
            <a:ext cx="288684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11778D7-AE95-4FC5-BF4C-18910797D1FE}" type="slidenum">
              <a:rPr lang="it-IT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</a:t>
            </a:fld>
            <a:endParaRPr lang="it-IT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57763" cy="3719512"/>
          </a:xfrm>
          <a:prstGeom prst="rect">
            <a:avLst/>
          </a:prstGeom>
        </p:spPr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67080" y="4715280"/>
            <a:ext cx="5331960" cy="4463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3777480" y="9428760"/>
            <a:ext cx="288684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11778D7-AE95-4FC5-BF4C-18910797D1FE}" type="slidenum">
              <a:rPr lang="it-IT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4</a:t>
            </a:fld>
            <a:endParaRPr lang="it-IT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57763" cy="3719512"/>
          </a:xfrm>
          <a:prstGeom prst="rect">
            <a:avLst/>
          </a:prstGeom>
        </p:spPr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67080" y="4715280"/>
            <a:ext cx="5331960" cy="4463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3777480" y="9428760"/>
            <a:ext cx="288684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11778D7-AE95-4FC5-BF4C-18910797D1FE}" type="slidenum">
              <a:rPr lang="it-IT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5</a:t>
            </a:fld>
            <a:endParaRPr lang="it-IT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57763" cy="3719512"/>
          </a:xfrm>
          <a:prstGeom prst="rect">
            <a:avLst/>
          </a:prstGeom>
        </p:spPr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67080" y="4715280"/>
            <a:ext cx="5331960" cy="4463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3777480" y="9428760"/>
            <a:ext cx="288684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11778D7-AE95-4FC5-BF4C-18910797D1FE}" type="slidenum">
              <a:rPr lang="it-IT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6</a:t>
            </a:fld>
            <a:endParaRPr lang="it-IT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57763" cy="3719512"/>
          </a:xfrm>
          <a:prstGeom prst="rect">
            <a:avLst/>
          </a:prstGeom>
        </p:spPr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67080" y="4715280"/>
            <a:ext cx="5331960" cy="4463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3777480" y="9428760"/>
            <a:ext cx="288684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11778D7-AE95-4FC5-BF4C-18910797D1FE}" type="slidenum">
              <a:rPr lang="it-IT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7</a:t>
            </a:fld>
            <a:endParaRPr lang="it-IT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57763" cy="3719512"/>
          </a:xfrm>
          <a:prstGeom prst="rect">
            <a:avLst/>
          </a:prstGeom>
        </p:spPr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67080" y="4715280"/>
            <a:ext cx="5331960" cy="4463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3777480" y="9428760"/>
            <a:ext cx="288684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11778D7-AE95-4FC5-BF4C-18910797D1FE}" type="slidenum">
              <a:rPr lang="it-IT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8</a:t>
            </a:fld>
            <a:endParaRPr lang="it-IT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067BBB9-B58D-46D9-B490-E2B5FCE8DC0C}" type="slidenum">
              <a:rPr lang="it-IT" sz="1400" b="0" strike="noStrike" spc="-1" smtClean="0">
                <a:latin typeface="Times New Roman"/>
              </a:rPr>
              <a:pPr algn="r"/>
              <a:t>9</a:t>
            </a:fld>
            <a:endParaRPr lang="it-IT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5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em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oesoareagr.it/progetto-gap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 l="23750" t="13881" r="23750" b="5481"/>
          <a:stretch>
            <a:fillRect/>
          </a:stretch>
        </p:blipFill>
        <p:spPr bwMode="auto">
          <a:xfrm>
            <a:off x="0" y="0"/>
            <a:ext cx="7200800" cy="6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ttangolo 18"/>
          <p:cNvSpPr/>
          <p:nvPr/>
        </p:nvSpPr>
        <p:spPr>
          <a:xfrm>
            <a:off x="4139952" y="3573016"/>
            <a:ext cx="2880320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3995936" y="3429000"/>
            <a:ext cx="2916832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 l="53396" t="41434" r="33271" b="46095"/>
          <a:stretch>
            <a:fillRect/>
          </a:stretch>
        </p:blipFill>
        <p:spPr bwMode="auto">
          <a:xfrm>
            <a:off x="7308304" y="1124744"/>
            <a:ext cx="1785550" cy="104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tangolo 12"/>
          <p:cNvSpPr/>
          <p:nvPr/>
        </p:nvSpPr>
        <p:spPr>
          <a:xfrm>
            <a:off x="1619672" y="5157192"/>
            <a:ext cx="5472608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l="60108" t="73600" r="8392" b="6241"/>
          <a:stretch>
            <a:fillRect/>
          </a:stretch>
        </p:blipFill>
        <p:spPr bwMode="auto">
          <a:xfrm>
            <a:off x="5796136" y="3501008"/>
            <a:ext cx="306034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6" cstate="print"/>
          <a:srcRect l="11151" t="50742" r="24275" b="34040"/>
          <a:stretch>
            <a:fillRect/>
          </a:stretch>
        </p:blipFill>
        <p:spPr bwMode="auto">
          <a:xfrm>
            <a:off x="2123728" y="5197022"/>
            <a:ext cx="6085184" cy="89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 l="11151" t="33200" r="37141" b="50000"/>
          <a:stretch>
            <a:fillRect/>
          </a:stretch>
        </p:blipFill>
        <p:spPr bwMode="auto">
          <a:xfrm>
            <a:off x="2123728" y="6194548"/>
            <a:ext cx="2304256" cy="46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4287240" y="6381328"/>
            <a:ext cx="284760" cy="36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A332E559-60AF-4C09-AFDE-5E7CD0CEEADE}" type="slidenum">
              <a:rPr lang="it-IT" sz="1600" b="1" strike="noStrike" spc="-1">
                <a:solidFill>
                  <a:srgbClr val="5A5B5A"/>
                </a:solidFill>
                <a:latin typeface="Open Sans"/>
                <a:ea typeface="Open Sans"/>
              </a:rPr>
              <a:pPr algn="ctr">
                <a:lnSpc>
                  <a:spcPct val="100000"/>
                </a:lnSpc>
              </a:pPr>
              <a:t>2</a:t>
            </a:fld>
            <a:endParaRPr lang="it-IT" sz="1600" b="0" strike="noStrike" spc="-1" dirty="0">
              <a:latin typeface="Arial"/>
            </a:endParaRPr>
          </a:p>
        </p:txBody>
      </p:sp>
      <p:sp>
        <p:nvSpPr>
          <p:cNvPr id="62" name="CustomShape 3"/>
          <p:cNvSpPr/>
          <p:nvPr/>
        </p:nvSpPr>
        <p:spPr>
          <a:xfrm>
            <a:off x="2699792" y="116640"/>
            <a:ext cx="3482280" cy="5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3200" b="1" strike="noStrike" spc="-1" dirty="0" smtClean="0">
                <a:latin typeface="Open Sans"/>
                <a:ea typeface="Open Sans"/>
              </a:rPr>
              <a:t>Quanto si gioca in </a:t>
            </a:r>
            <a:r>
              <a:rPr lang="it-IT" sz="3200" b="1" strike="noStrike" spc="-1" dirty="0" err="1" smtClean="0">
                <a:latin typeface="Open Sans"/>
                <a:ea typeface="Open Sans"/>
              </a:rPr>
              <a:t>Italia…</a:t>
            </a:r>
            <a:endParaRPr lang="it-IT" sz="3200" b="0" strike="noStrike" spc="-1" dirty="0">
              <a:latin typeface="Arial"/>
            </a:endParaRP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r="72000"/>
          <a:stretch/>
        </p:blipFill>
        <p:spPr bwMode="auto">
          <a:xfrm>
            <a:off x="195143" y="6309320"/>
            <a:ext cx="515709" cy="49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89720"/>
            <a:ext cx="4423711" cy="286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4" name="Gruppo 93"/>
          <p:cNvGrpSpPr/>
          <p:nvPr/>
        </p:nvGrpSpPr>
        <p:grpSpPr>
          <a:xfrm>
            <a:off x="4283968" y="1124744"/>
            <a:ext cx="3857571" cy="2880320"/>
            <a:chOff x="4283968" y="1124744"/>
            <a:chExt cx="3857571" cy="2880320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26037" t="8631" r="20626" b="8683"/>
            <a:stretch>
              <a:fillRect/>
            </a:stretch>
          </p:blipFill>
          <p:spPr bwMode="auto">
            <a:xfrm>
              <a:off x="5868144" y="1124744"/>
              <a:ext cx="2273395" cy="2306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67" name="Connettore 2 66"/>
            <p:cNvCxnSpPr/>
            <p:nvPr/>
          </p:nvCxnSpPr>
          <p:spPr>
            <a:xfrm flipV="1">
              <a:off x="4283968" y="1916832"/>
              <a:ext cx="1656184" cy="1224136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2 73"/>
            <p:cNvCxnSpPr/>
            <p:nvPr/>
          </p:nvCxnSpPr>
          <p:spPr>
            <a:xfrm flipV="1">
              <a:off x="4328036" y="3140968"/>
              <a:ext cx="1756132" cy="864096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6" cstate="print"/>
          <a:srcRect l="78637" t="73600" r="8392" b="6241"/>
          <a:stretch>
            <a:fillRect/>
          </a:stretch>
        </p:blipFill>
        <p:spPr bwMode="auto">
          <a:xfrm>
            <a:off x="8507932" y="6272937"/>
            <a:ext cx="56481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2" descr="Immagine correlata"/>
          <p:cNvPicPr>
            <a:picLocks noChangeAspect="1" noChangeArrowheads="1"/>
          </p:cNvPicPr>
          <p:nvPr/>
        </p:nvPicPr>
        <p:blipFill>
          <a:blip r:embed="rId7" cstate="print"/>
          <a:srcRect b="4167"/>
          <a:stretch>
            <a:fillRect/>
          </a:stretch>
        </p:blipFill>
        <p:spPr bwMode="auto">
          <a:xfrm>
            <a:off x="323528" y="1124744"/>
            <a:ext cx="1014035" cy="936269"/>
          </a:xfrm>
          <a:prstGeom prst="rect">
            <a:avLst/>
          </a:prstGeom>
          <a:noFill/>
        </p:spPr>
      </p:pic>
      <p:sp>
        <p:nvSpPr>
          <p:cNvPr id="101" name="CasellaDiTesto 100"/>
          <p:cNvSpPr txBox="1"/>
          <p:nvPr/>
        </p:nvSpPr>
        <p:spPr>
          <a:xfrm>
            <a:off x="1331640" y="1537628"/>
            <a:ext cx="1601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C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Miliardi di € </a:t>
            </a:r>
            <a:br>
              <a:rPr lang="it-IT" sz="1400" b="1" dirty="0" smtClean="0">
                <a:solidFill>
                  <a:srgbClr val="C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it-IT" sz="1400" b="1" dirty="0" smtClean="0">
                <a:solidFill>
                  <a:srgbClr val="C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spesi in azzardo</a:t>
            </a:r>
            <a:endParaRPr lang="it-IT" sz="1400" b="1" dirty="0">
              <a:solidFill>
                <a:srgbClr val="C000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104" name="Gruppo 103"/>
          <p:cNvGrpSpPr/>
          <p:nvPr/>
        </p:nvGrpSpPr>
        <p:grpSpPr>
          <a:xfrm>
            <a:off x="4222399" y="2060847"/>
            <a:ext cx="4526065" cy="4392489"/>
            <a:chOff x="4222399" y="2060847"/>
            <a:chExt cx="4526065" cy="4392489"/>
          </a:xfrm>
        </p:grpSpPr>
        <p:grpSp>
          <p:nvGrpSpPr>
            <p:cNvPr id="96" name="Gruppo 95"/>
            <p:cNvGrpSpPr/>
            <p:nvPr/>
          </p:nvGrpSpPr>
          <p:grpSpPr>
            <a:xfrm>
              <a:off x="6300192" y="3212976"/>
              <a:ext cx="2448272" cy="3240360"/>
              <a:chOff x="6300192" y="3212976"/>
              <a:chExt cx="2448272" cy="3240360"/>
            </a:xfrm>
          </p:grpSpPr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25264" t="10993" r="20626" b="8683"/>
              <a:stretch>
                <a:fillRect/>
              </a:stretch>
            </p:blipFill>
            <p:spPr bwMode="auto">
              <a:xfrm>
                <a:off x="6300192" y="4075015"/>
                <a:ext cx="2448272" cy="2378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86" name="Connettore 2 85"/>
              <p:cNvCxnSpPr/>
              <p:nvPr/>
            </p:nvCxnSpPr>
            <p:spPr>
              <a:xfrm>
                <a:off x="7596336" y="3212976"/>
                <a:ext cx="72008" cy="864096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uppo 94"/>
            <p:cNvGrpSpPr/>
            <p:nvPr/>
          </p:nvGrpSpPr>
          <p:grpSpPr>
            <a:xfrm>
              <a:off x="4222399" y="2060847"/>
              <a:ext cx="2897821" cy="1585356"/>
              <a:chOff x="4222399" y="2060847"/>
              <a:chExt cx="2897821" cy="1585356"/>
            </a:xfrm>
          </p:grpSpPr>
          <p:sp>
            <p:nvSpPr>
              <p:cNvPr id="91" name="Figura a mano libera 90"/>
              <p:cNvSpPr/>
              <p:nvPr/>
            </p:nvSpPr>
            <p:spPr>
              <a:xfrm>
                <a:off x="5796136" y="2060847"/>
                <a:ext cx="1324084" cy="1486583"/>
              </a:xfrm>
              <a:custGeom>
                <a:avLst/>
                <a:gdLst>
                  <a:gd name="connsiteX0" fmla="*/ 0 w 1178804"/>
                  <a:gd name="connsiteY0" fmla="*/ 0 h 1421176"/>
                  <a:gd name="connsiteX1" fmla="*/ 1035585 w 1178804"/>
                  <a:gd name="connsiteY1" fmla="*/ 165253 h 1421176"/>
                  <a:gd name="connsiteX2" fmla="*/ 1178804 w 1178804"/>
                  <a:gd name="connsiteY2" fmla="*/ 1244906 h 1421176"/>
                  <a:gd name="connsiteX3" fmla="*/ 286438 w 1178804"/>
                  <a:gd name="connsiteY3" fmla="*/ 1421176 h 1421176"/>
                  <a:gd name="connsiteX4" fmla="*/ 0 w 1178804"/>
                  <a:gd name="connsiteY4" fmla="*/ 572878 h 1421176"/>
                  <a:gd name="connsiteX5" fmla="*/ 0 w 1178804"/>
                  <a:gd name="connsiteY5" fmla="*/ 0 h 1421176"/>
                  <a:gd name="connsiteX0" fmla="*/ 145280 w 1324084"/>
                  <a:gd name="connsiteY0" fmla="*/ 0 h 1421176"/>
                  <a:gd name="connsiteX1" fmla="*/ 1180865 w 1324084"/>
                  <a:gd name="connsiteY1" fmla="*/ 165253 h 1421176"/>
                  <a:gd name="connsiteX2" fmla="*/ 1324084 w 1324084"/>
                  <a:gd name="connsiteY2" fmla="*/ 1244906 h 1421176"/>
                  <a:gd name="connsiteX3" fmla="*/ 431718 w 1324084"/>
                  <a:gd name="connsiteY3" fmla="*/ 1421176 h 1421176"/>
                  <a:gd name="connsiteX4" fmla="*/ 0 w 1324084"/>
                  <a:gd name="connsiteY4" fmla="*/ 582665 h 1421176"/>
                  <a:gd name="connsiteX5" fmla="*/ 145280 w 1324084"/>
                  <a:gd name="connsiteY5" fmla="*/ 0 h 1421176"/>
                  <a:gd name="connsiteX0" fmla="*/ 144016 w 1324084"/>
                  <a:gd name="connsiteY0" fmla="*/ 0 h 1486583"/>
                  <a:gd name="connsiteX1" fmla="*/ 1180865 w 1324084"/>
                  <a:gd name="connsiteY1" fmla="*/ 230660 h 1486583"/>
                  <a:gd name="connsiteX2" fmla="*/ 1324084 w 1324084"/>
                  <a:gd name="connsiteY2" fmla="*/ 1310313 h 1486583"/>
                  <a:gd name="connsiteX3" fmla="*/ 431718 w 1324084"/>
                  <a:gd name="connsiteY3" fmla="*/ 1486583 h 1486583"/>
                  <a:gd name="connsiteX4" fmla="*/ 0 w 1324084"/>
                  <a:gd name="connsiteY4" fmla="*/ 648072 h 1486583"/>
                  <a:gd name="connsiteX5" fmla="*/ 144016 w 1324084"/>
                  <a:gd name="connsiteY5" fmla="*/ 0 h 1486583"/>
                  <a:gd name="connsiteX0" fmla="*/ 144016 w 1324084"/>
                  <a:gd name="connsiteY0" fmla="*/ 0 h 1486583"/>
                  <a:gd name="connsiteX1" fmla="*/ 1224136 w 1324084"/>
                  <a:gd name="connsiteY1" fmla="*/ 288033 h 1486583"/>
                  <a:gd name="connsiteX2" fmla="*/ 1324084 w 1324084"/>
                  <a:gd name="connsiteY2" fmla="*/ 1310313 h 1486583"/>
                  <a:gd name="connsiteX3" fmla="*/ 431718 w 1324084"/>
                  <a:gd name="connsiteY3" fmla="*/ 1486583 h 1486583"/>
                  <a:gd name="connsiteX4" fmla="*/ 0 w 1324084"/>
                  <a:gd name="connsiteY4" fmla="*/ 648072 h 1486583"/>
                  <a:gd name="connsiteX5" fmla="*/ 144016 w 1324084"/>
                  <a:gd name="connsiteY5" fmla="*/ 0 h 1486583"/>
                  <a:gd name="connsiteX0" fmla="*/ 144016 w 1324084"/>
                  <a:gd name="connsiteY0" fmla="*/ 0 h 1486583"/>
                  <a:gd name="connsiteX1" fmla="*/ 1224136 w 1324084"/>
                  <a:gd name="connsiteY1" fmla="*/ 288033 h 1486583"/>
                  <a:gd name="connsiteX2" fmla="*/ 1324084 w 1324084"/>
                  <a:gd name="connsiteY2" fmla="*/ 1310313 h 1486583"/>
                  <a:gd name="connsiteX3" fmla="*/ 431718 w 1324084"/>
                  <a:gd name="connsiteY3" fmla="*/ 1486583 h 1486583"/>
                  <a:gd name="connsiteX4" fmla="*/ 0 w 1324084"/>
                  <a:gd name="connsiteY4" fmla="*/ 648072 h 1486583"/>
                  <a:gd name="connsiteX5" fmla="*/ 144016 w 1324084"/>
                  <a:gd name="connsiteY5" fmla="*/ 0 h 1486583"/>
                  <a:gd name="connsiteX0" fmla="*/ 144016 w 1324084"/>
                  <a:gd name="connsiteY0" fmla="*/ 0 h 1486583"/>
                  <a:gd name="connsiteX1" fmla="*/ 1224136 w 1324084"/>
                  <a:gd name="connsiteY1" fmla="*/ 216025 h 1486583"/>
                  <a:gd name="connsiteX2" fmla="*/ 1324084 w 1324084"/>
                  <a:gd name="connsiteY2" fmla="*/ 1310313 h 1486583"/>
                  <a:gd name="connsiteX3" fmla="*/ 431718 w 1324084"/>
                  <a:gd name="connsiteY3" fmla="*/ 1486583 h 1486583"/>
                  <a:gd name="connsiteX4" fmla="*/ 0 w 1324084"/>
                  <a:gd name="connsiteY4" fmla="*/ 648072 h 1486583"/>
                  <a:gd name="connsiteX5" fmla="*/ 144016 w 1324084"/>
                  <a:gd name="connsiteY5" fmla="*/ 0 h 1486583"/>
                  <a:gd name="connsiteX0" fmla="*/ 144016 w 1324084"/>
                  <a:gd name="connsiteY0" fmla="*/ 0 h 1486583"/>
                  <a:gd name="connsiteX1" fmla="*/ 1224136 w 1324084"/>
                  <a:gd name="connsiteY1" fmla="*/ 216025 h 1486583"/>
                  <a:gd name="connsiteX2" fmla="*/ 1324084 w 1324084"/>
                  <a:gd name="connsiteY2" fmla="*/ 1310313 h 1486583"/>
                  <a:gd name="connsiteX3" fmla="*/ 431718 w 1324084"/>
                  <a:gd name="connsiteY3" fmla="*/ 1486583 h 1486583"/>
                  <a:gd name="connsiteX4" fmla="*/ 0 w 1324084"/>
                  <a:gd name="connsiteY4" fmla="*/ 648072 h 1486583"/>
                  <a:gd name="connsiteX5" fmla="*/ 144016 w 1324084"/>
                  <a:gd name="connsiteY5" fmla="*/ 0 h 1486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4084" h="1486583">
                    <a:moveTo>
                      <a:pt x="144016" y="0"/>
                    </a:moveTo>
                    <a:cubicBezTo>
                      <a:pt x="504056" y="96011"/>
                      <a:pt x="923219" y="139066"/>
                      <a:pt x="1224136" y="216025"/>
                    </a:cubicBezTo>
                    <a:lnTo>
                      <a:pt x="1324084" y="1310313"/>
                    </a:lnTo>
                    <a:lnTo>
                      <a:pt x="431718" y="1486583"/>
                    </a:lnTo>
                    <a:lnTo>
                      <a:pt x="0" y="648072"/>
                    </a:lnTo>
                    <a:lnTo>
                      <a:pt x="14401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2" name="Rettangolo 91"/>
              <p:cNvSpPr/>
              <p:nvPr/>
            </p:nvSpPr>
            <p:spPr>
              <a:xfrm rot="20197967">
                <a:off x="4222399" y="3358171"/>
                <a:ext cx="2232248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pic>
          <p:nvPicPr>
            <p:cNvPr id="102" name="Picture 1" descr="Immagine correlata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283968" y="5498630"/>
              <a:ext cx="720080" cy="720480"/>
            </a:xfrm>
            <a:prstGeom prst="rect">
              <a:avLst/>
            </a:prstGeom>
            <a:noFill/>
          </p:spPr>
        </p:pic>
        <p:sp>
          <p:nvSpPr>
            <p:cNvPr id="103" name="CasellaDiTesto 102"/>
            <p:cNvSpPr txBox="1"/>
            <p:nvPr/>
          </p:nvSpPr>
          <p:spPr>
            <a:xfrm>
              <a:off x="4932041" y="5570656"/>
              <a:ext cx="144015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smtClean="0">
                  <a:solidFill>
                    <a:srgbClr val="C00000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48,7 miliardi € in slot e </a:t>
              </a:r>
              <a:r>
                <a:rPr lang="it-IT" sz="1400" b="1" dirty="0" err="1" smtClean="0">
                  <a:solidFill>
                    <a:srgbClr val="C00000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videolottery</a:t>
              </a:r>
              <a:endParaRPr lang="it-IT" sz="1400" b="1" dirty="0">
                <a:solidFill>
                  <a:srgbClr val="C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cxnSp>
        <p:nvCxnSpPr>
          <p:cNvPr id="22" name="Connettore 1 21"/>
          <p:cNvCxnSpPr/>
          <p:nvPr/>
        </p:nvCxnSpPr>
        <p:spPr>
          <a:xfrm>
            <a:off x="251520" y="764704"/>
            <a:ext cx="871296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4287240" y="6381328"/>
            <a:ext cx="284760" cy="36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A332E559-60AF-4C09-AFDE-5E7CD0CEEADE}" type="slidenum">
              <a:rPr lang="it-IT" sz="1600" b="1" strike="noStrike" spc="-1">
                <a:solidFill>
                  <a:srgbClr val="5A5B5A"/>
                </a:solidFill>
                <a:latin typeface="Open Sans"/>
                <a:ea typeface="Open Sans"/>
              </a:rPr>
              <a:pPr algn="ctr">
                <a:lnSpc>
                  <a:spcPct val="100000"/>
                </a:lnSpc>
              </a:pPr>
              <a:t>3</a:t>
            </a:fld>
            <a:endParaRPr lang="it-IT" sz="1600" b="0" strike="noStrike" spc="-1" dirty="0">
              <a:latin typeface="Arial"/>
            </a:endParaRP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r="72000"/>
          <a:stretch/>
        </p:blipFill>
        <p:spPr bwMode="auto">
          <a:xfrm>
            <a:off x="195143" y="6309320"/>
            <a:ext cx="515709" cy="49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7" name="Connettore 2 66"/>
          <p:cNvCxnSpPr/>
          <p:nvPr/>
        </p:nvCxnSpPr>
        <p:spPr>
          <a:xfrm>
            <a:off x="4283968" y="2780928"/>
            <a:ext cx="1224136" cy="50405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4" cstate="print"/>
          <a:srcRect l="78637" t="73600" r="8392" b="6241"/>
          <a:stretch>
            <a:fillRect/>
          </a:stretch>
        </p:blipFill>
        <p:spPr bwMode="auto">
          <a:xfrm>
            <a:off x="8507932" y="6272937"/>
            <a:ext cx="56481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2" descr="Immagine correlata"/>
          <p:cNvPicPr>
            <a:picLocks noChangeAspect="1" noChangeArrowheads="1"/>
          </p:cNvPicPr>
          <p:nvPr/>
        </p:nvPicPr>
        <p:blipFill>
          <a:blip r:embed="rId5" cstate="print"/>
          <a:srcRect b="4167"/>
          <a:stretch>
            <a:fillRect/>
          </a:stretch>
        </p:blipFill>
        <p:spPr bwMode="auto">
          <a:xfrm>
            <a:off x="323528" y="1124744"/>
            <a:ext cx="1014035" cy="936269"/>
          </a:xfrm>
          <a:prstGeom prst="rect">
            <a:avLst/>
          </a:prstGeom>
          <a:noFill/>
        </p:spPr>
      </p:pic>
      <p:sp>
        <p:nvSpPr>
          <p:cNvPr id="101" name="CasellaDiTesto 100"/>
          <p:cNvSpPr txBox="1"/>
          <p:nvPr/>
        </p:nvSpPr>
        <p:spPr>
          <a:xfrm>
            <a:off x="1331640" y="1537628"/>
            <a:ext cx="1601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C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Miliardi di € </a:t>
            </a:r>
            <a:br>
              <a:rPr lang="it-IT" sz="1400" b="1" dirty="0" smtClean="0">
                <a:solidFill>
                  <a:srgbClr val="C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it-IT" sz="1400" b="1" dirty="0" smtClean="0">
                <a:solidFill>
                  <a:srgbClr val="C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spesi in azzardo</a:t>
            </a:r>
            <a:endParaRPr lang="it-IT" sz="1400" b="1" dirty="0">
              <a:solidFill>
                <a:srgbClr val="C000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492896"/>
            <a:ext cx="4426158" cy="286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 l="26037" t="9786" r="21399" b="8709"/>
          <a:stretch>
            <a:fillRect/>
          </a:stretch>
        </p:blipFill>
        <p:spPr bwMode="auto">
          <a:xfrm>
            <a:off x="5508104" y="1700808"/>
            <a:ext cx="312243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" descr="Immagine correlat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4941168"/>
            <a:ext cx="1133296" cy="1133926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/>
        </p:nvSpPr>
        <p:spPr>
          <a:xfrm>
            <a:off x="6228184" y="5229200"/>
            <a:ext cx="14401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C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3,5 miliardi € in slot e </a:t>
            </a:r>
            <a:r>
              <a:rPr lang="it-IT" sz="1400" b="1" dirty="0" err="1" smtClean="0">
                <a:solidFill>
                  <a:srgbClr val="C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videolottery</a:t>
            </a:r>
            <a:endParaRPr lang="it-IT" sz="1400" b="1" dirty="0">
              <a:solidFill>
                <a:srgbClr val="C000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3" name="CustomShape 3"/>
          <p:cNvSpPr/>
          <p:nvPr/>
        </p:nvSpPr>
        <p:spPr>
          <a:xfrm>
            <a:off x="2852192" y="116632"/>
            <a:ext cx="3482280" cy="5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3200" b="1" strike="noStrike" spc="-1" dirty="0" err="1" smtClean="0">
                <a:latin typeface="Open Sans"/>
                <a:ea typeface="Open Sans"/>
              </a:rPr>
              <a:t>…in</a:t>
            </a:r>
            <a:r>
              <a:rPr lang="it-IT" sz="3200" b="1" strike="noStrike" spc="-1" dirty="0" smtClean="0">
                <a:latin typeface="Open Sans"/>
                <a:ea typeface="Open Sans"/>
              </a:rPr>
              <a:t> Toscana</a:t>
            </a:r>
            <a:endParaRPr lang="it-IT" sz="3200" b="0" strike="noStrike" spc="-1" dirty="0">
              <a:latin typeface="Arial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251520" y="764704"/>
            <a:ext cx="871296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4287240" y="6381328"/>
            <a:ext cx="284760" cy="36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A332E559-60AF-4C09-AFDE-5E7CD0CEEADE}" type="slidenum">
              <a:rPr lang="it-IT" sz="1600" b="1" strike="noStrike" spc="-1">
                <a:solidFill>
                  <a:srgbClr val="5A5B5A"/>
                </a:solidFill>
                <a:latin typeface="Open Sans"/>
                <a:ea typeface="Open Sans"/>
              </a:rPr>
              <a:pPr algn="ctr">
                <a:lnSpc>
                  <a:spcPct val="100000"/>
                </a:lnSpc>
              </a:pPr>
              <a:t>4</a:t>
            </a:fld>
            <a:endParaRPr lang="it-IT" sz="1600" b="0" strike="noStrike" spc="-1" dirty="0">
              <a:latin typeface="Arial"/>
            </a:endParaRP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r="72000"/>
          <a:stretch/>
        </p:blipFill>
        <p:spPr bwMode="auto">
          <a:xfrm>
            <a:off x="195143" y="6309320"/>
            <a:ext cx="515709" cy="49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4" cstate="print"/>
          <a:srcRect l="78637" t="73600" r="8392" b="6241"/>
          <a:stretch>
            <a:fillRect/>
          </a:stretch>
        </p:blipFill>
        <p:spPr bwMode="auto">
          <a:xfrm>
            <a:off x="8507932" y="6272937"/>
            <a:ext cx="56481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2" descr="Immagine correlata"/>
          <p:cNvPicPr>
            <a:picLocks noChangeAspect="1" noChangeArrowheads="1"/>
          </p:cNvPicPr>
          <p:nvPr/>
        </p:nvPicPr>
        <p:blipFill>
          <a:blip r:embed="rId5" cstate="print"/>
          <a:srcRect b="4167"/>
          <a:stretch>
            <a:fillRect/>
          </a:stretch>
        </p:blipFill>
        <p:spPr bwMode="auto">
          <a:xfrm>
            <a:off x="323528" y="1124744"/>
            <a:ext cx="1014035" cy="936269"/>
          </a:xfrm>
          <a:prstGeom prst="rect">
            <a:avLst/>
          </a:prstGeom>
          <a:noFill/>
        </p:spPr>
      </p:pic>
      <p:sp>
        <p:nvSpPr>
          <p:cNvPr id="101" name="CasellaDiTesto 100"/>
          <p:cNvSpPr txBox="1"/>
          <p:nvPr/>
        </p:nvSpPr>
        <p:spPr>
          <a:xfrm>
            <a:off x="1331640" y="1537628"/>
            <a:ext cx="1601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C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Milioni di € </a:t>
            </a:r>
            <a:br>
              <a:rPr lang="it-IT" sz="1400" b="1" dirty="0" smtClean="0">
                <a:solidFill>
                  <a:srgbClr val="C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it-IT" sz="1400" b="1" dirty="0" smtClean="0">
                <a:solidFill>
                  <a:srgbClr val="C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spesi in azzardo</a:t>
            </a:r>
            <a:endParaRPr lang="it-IT" sz="1400" b="1" dirty="0">
              <a:solidFill>
                <a:srgbClr val="C000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3" name="CustomShape 3"/>
          <p:cNvSpPr/>
          <p:nvPr/>
        </p:nvSpPr>
        <p:spPr>
          <a:xfrm>
            <a:off x="2852192" y="188640"/>
            <a:ext cx="3482280" cy="5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3200" b="1" strike="noStrike" spc="-1" dirty="0" err="1" smtClean="0">
                <a:latin typeface="Open Sans"/>
                <a:ea typeface="Open Sans"/>
              </a:rPr>
              <a:t>…nella</a:t>
            </a:r>
            <a:r>
              <a:rPr lang="it-IT" sz="3200" b="1" strike="noStrike" spc="-1" dirty="0" smtClean="0">
                <a:latin typeface="Open Sans"/>
                <a:ea typeface="Open Sans"/>
              </a:rPr>
              <a:t> provincia di Grosseto</a:t>
            </a:r>
            <a:endParaRPr lang="it-IT" sz="3200" b="0" strike="noStrike" spc="-1" dirty="0">
              <a:latin typeface="Arial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 l="26062" t="1593" r="9073" b="2876"/>
          <a:stretch>
            <a:fillRect/>
          </a:stretch>
        </p:blipFill>
        <p:spPr bwMode="auto">
          <a:xfrm>
            <a:off x="467544" y="2564904"/>
            <a:ext cx="276297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2" name="Gruppo 31"/>
          <p:cNvGrpSpPr/>
          <p:nvPr/>
        </p:nvGrpSpPr>
        <p:grpSpPr>
          <a:xfrm>
            <a:off x="3059832" y="1484784"/>
            <a:ext cx="5472608" cy="3581427"/>
            <a:chOff x="3059832" y="1484784"/>
            <a:chExt cx="5472608" cy="3581427"/>
          </a:xfrm>
        </p:grpSpPr>
        <p:cxnSp>
          <p:nvCxnSpPr>
            <p:cNvPr id="67" name="Connettore 2 66"/>
            <p:cNvCxnSpPr/>
            <p:nvPr/>
          </p:nvCxnSpPr>
          <p:spPr>
            <a:xfrm flipV="1">
              <a:off x="3059832" y="2564904"/>
              <a:ext cx="2376264" cy="144016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 l="22910" t="8530" r="12201"/>
            <a:stretch>
              <a:fillRect/>
            </a:stretch>
          </p:blipFill>
          <p:spPr bwMode="auto">
            <a:xfrm>
              <a:off x="4355976" y="1484784"/>
              <a:ext cx="4176464" cy="3581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3" name="Gruppo 32"/>
          <p:cNvGrpSpPr/>
          <p:nvPr/>
        </p:nvGrpSpPr>
        <p:grpSpPr>
          <a:xfrm>
            <a:off x="4860032" y="5354454"/>
            <a:ext cx="2664296" cy="1008672"/>
            <a:chOff x="4860032" y="5354454"/>
            <a:chExt cx="2664296" cy="1008672"/>
          </a:xfrm>
        </p:grpSpPr>
        <p:pic>
          <p:nvPicPr>
            <p:cNvPr id="30" name="Picture 1" descr="Immagine correlata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60032" y="5354454"/>
              <a:ext cx="1008112" cy="1008672"/>
            </a:xfrm>
            <a:prstGeom prst="rect">
              <a:avLst/>
            </a:prstGeom>
            <a:noFill/>
          </p:spPr>
        </p:pic>
        <p:sp>
          <p:nvSpPr>
            <p:cNvPr id="31" name="CasellaDiTesto 30"/>
            <p:cNvSpPr txBox="1"/>
            <p:nvPr/>
          </p:nvSpPr>
          <p:spPr>
            <a:xfrm>
              <a:off x="6012160" y="5517232"/>
              <a:ext cx="15121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smtClean="0">
                  <a:solidFill>
                    <a:srgbClr val="C00000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157,7 milioni € in slot e </a:t>
              </a:r>
              <a:r>
                <a:rPr lang="it-IT" sz="1400" b="1" dirty="0" err="1" smtClean="0">
                  <a:solidFill>
                    <a:srgbClr val="C00000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videolottery</a:t>
              </a:r>
              <a:endParaRPr lang="it-IT" sz="1400" b="1" dirty="0">
                <a:solidFill>
                  <a:srgbClr val="C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cxnSp>
        <p:nvCxnSpPr>
          <p:cNvPr id="15" name="Connettore 1 14"/>
          <p:cNvCxnSpPr/>
          <p:nvPr/>
        </p:nvCxnSpPr>
        <p:spPr>
          <a:xfrm>
            <a:off x="251520" y="764704"/>
            <a:ext cx="871296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4287240" y="6381328"/>
            <a:ext cx="284760" cy="36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A332E559-60AF-4C09-AFDE-5E7CD0CEEADE}" type="slidenum">
              <a:rPr lang="it-IT" sz="1600" b="1" strike="noStrike" spc="-1">
                <a:solidFill>
                  <a:srgbClr val="5A5B5A"/>
                </a:solidFill>
                <a:latin typeface="Open Sans"/>
                <a:ea typeface="Open Sans"/>
              </a:rPr>
              <a:pPr algn="ctr">
                <a:lnSpc>
                  <a:spcPct val="100000"/>
                </a:lnSpc>
              </a:pPr>
              <a:t>5</a:t>
            </a:fld>
            <a:endParaRPr lang="it-IT" sz="1600" b="0" strike="noStrike" spc="-1" dirty="0">
              <a:latin typeface="Arial"/>
            </a:endParaRP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r="72000"/>
          <a:stretch/>
        </p:blipFill>
        <p:spPr bwMode="auto">
          <a:xfrm>
            <a:off x="195143" y="6309320"/>
            <a:ext cx="515709" cy="49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7" name="Connettore 2 66"/>
          <p:cNvCxnSpPr/>
          <p:nvPr/>
        </p:nvCxnSpPr>
        <p:spPr>
          <a:xfrm flipV="1">
            <a:off x="3059832" y="2564904"/>
            <a:ext cx="2376264" cy="14401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4" cstate="print"/>
          <a:srcRect l="78637" t="73600" r="8392" b="6241"/>
          <a:stretch>
            <a:fillRect/>
          </a:stretch>
        </p:blipFill>
        <p:spPr bwMode="auto">
          <a:xfrm>
            <a:off x="8507932" y="6272937"/>
            <a:ext cx="56481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2" descr="Immagine correlata"/>
          <p:cNvPicPr>
            <a:picLocks noChangeAspect="1" noChangeArrowheads="1"/>
          </p:cNvPicPr>
          <p:nvPr/>
        </p:nvPicPr>
        <p:blipFill>
          <a:blip r:embed="rId5" cstate="print"/>
          <a:srcRect b="4167"/>
          <a:stretch>
            <a:fillRect/>
          </a:stretch>
        </p:blipFill>
        <p:spPr bwMode="auto">
          <a:xfrm>
            <a:off x="539552" y="1412776"/>
            <a:ext cx="1014035" cy="936269"/>
          </a:xfrm>
          <a:prstGeom prst="rect">
            <a:avLst/>
          </a:prstGeom>
          <a:noFill/>
        </p:spPr>
      </p:pic>
      <p:sp>
        <p:nvSpPr>
          <p:cNvPr id="101" name="CasellaDiTesto 100"/>
          <p:cNvSpPr txBox="1"/>
          <p:nvPr/>
        </p:nvSpPr>
        <p:spPr>
          <a:xfrm>
            <a:off x="219628" y="2492896"/>
            <a:ext cx="1616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C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Giocato totale rete fisica</a:t>
            </a:r>
            <a:endParaRPr lang="it-IT" sz="1400" b="1" dirty="0">
              <a:solidFill>
                <a:srgbClr val="C000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3" name="CustomShape 3"/>
          <p:cNvSpPr/>
          <p:nvPr/>
        </p:nvSpPr>
        <p:spPr>
          <a:xfrm>
            <a:off x="2852192" y="188640"/>
            <a:ext cx="3482280" cy="5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3000" b="1" strike="noStrike" spc="-1" dirty="0" smtClean="0">
                <a:latin typeface="Open Sans"/>
                <a:ea typeface="Open Sans"/>
              </a:rPr>
              <a:t>La propensione al gioco</a:t>
            </a:r>
            <a:endParaRPr lang="it-IT" sz="3000" b="0" strike="noStrike" spc="-1" dirty="0">
              <a:latin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1052736"/>
            <a:ext cx="6422504" cy="241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uppo 16"/>
          <p:cNvGrpSpPr/>
          <p:nvPr/>
        </p:nvGrpSpPr>
        <p:grpSpPr>
          <a:xfrm>
            <a:off x="251520" y="3861048"/>
            <a:ext cx="8748464" cy="2408782"/>
            <a:chOff x="251520" y="3861048"/>
            <a:chExt cx="8748464" cy="2408782"/>
          </a:xfrm>
        </p:grpSpPr>
        <p:pic>
          <p:nvPicPr>
            <p:cNvPr id="30" name="Picture 1" descr="Immagine correlat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1560" y="4310097"/>
              <a:ext cx="864176" cy="864656"/>
            </a:xfrm>
            <a:prstGeom prst="rect">
              <a:avLst/>
            </a:prstGeom>
            <a:noFill/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11760" y="3861048"/>
              <a:ext cx="6588224" cy="2408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CasellaDiTesto 14"/>
            <p:cNvSpPr txBox="1"/>
            <p:nvPr/>
          </p:nvSpPr>
          <p:spPr>
            <a:xfrm>
              <a:off x="251520" y="5246201"/>
              <a:ext cx="1616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smtClean="0">
                  <a:solidFill>
                    <a:srgbClr val="00345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Giocato slot e </a:t>
              </a:r>
              <a:r>
                <a:rPr lang="it-IT" sz="1400" b="1" dirty="0" err="1" smtClean="0">
                  <a:solidFill>
                    <a:srgbClr val="00345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videolottery</a:t>
              </a:r>
              <a:endParaRPr lang="it-IT" sz="1400" b="1" dirty="0">
                <a:solidFill>
                  <a:srgbClr val="00345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395537" y="764704"/>
            <a:ext cx="8568952" cy="5472608"/>
            <a:chOff x="395537" y="764704"/>
            <a:chExt cx="8568952" cy="5472608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5537" y="764704"/>
              <a:ext cx="8568952" cy="547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2" descr="Immagine correlata"/>
            <p:cNvPicPr>
              <a:picLocks noChangeAspect="1" noChangeArrowheads="1"/>
            </p:cNvPicPr>
            <p:nvPr/>
          </p:nvPicPr>
          <p:blipFill>
            <a:blip r:embed="rId5" cstate="print"/>
            <a:srcRect b="4167"/>
            <a:stretch>
              <a:fillRect/>
            </a:stretch>
          </p:blipFill>
          <p:spPr bwMode="auto">
            <a:xfrm>
              <a:off x="6660232" y="2276872"/>
              <a:ext cx="1014035" cy="936269"/>
            </a:xfrm>
            <a:prstGeom prst="rect">
              <a:avLst/>
            </a:prstGeom>
            <a:noFill/>
          </p:spPr>
        </p:pic>
        <p:sp>
          <p:nvSpPr>
            <p:cNvPr id="19" name="CasellaDiTesto 18"/>
            <p:cNvSpPr txBox="1"/>
            <p:nvPr/>
          </p:nvSpPr>
          <p:spPr>
            <a:xfrm>
              <a:off x="6340308" y="3356992"/>
              <a:ext cx="16160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smtClean="0">
                  <a:solidFill>
                    <a:srgbClr val="C00000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€ giocati per maggiorenne (rete fisica)</a:t>
              </a:r>
              <a:endParaRPr lang="it-IT" sz="1400" b="1" dirty="0">
                <a:solidFill>
                  <a:srgbClr val="C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cxnSp>
        <p:nvCxnSpPr>
          <p:cNvPr id="21" name="Connettore 1 20"/>
          <p:cNvCxnSpPr/>
          <p:nvPr/>
        </p:nvCxnSpPr>
        <p:spPr>
          <a:xfrm>
            <a:off x="251520" y="764704"/>
            <a:ext cx="871296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4287240" y="6381328"/>
            <a:ext cx="284760" cy="36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A332E559-60AF-4C09-AFDE-5E7CD0CEEADE}" type="slidenum">
              <a:rPr lang="it-IT" sz="1600" b="1" strike="noStrike" spc="-1">
                <a:solidFill>
                  <a:srgbClr val="5A5B5A"/>
                </a:solidFill>
                <a:latin typeface="Open Sans"/>
                <a:ea typeface="Open Sans"/>
              </a:rPr>
              <a:pPr algn="ctr">
                <a:lnSpc>
                  <a:spcPct val="100000"/>
                </a:lnSpc>
              </a:pPr>
              <a:t>6</a:t>
            </a:fld>
            <a:endParaRPr lang="it-IT" sz="1600" b="0" strike="noStrike" spc="-1" dirty="0">
              <a:latin typeface="Arial"/>
            </a:endParaRP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r="72000"/>
          <a:stretch/>
        </p:blipFill>
        <p:spPr bwMode="auto">
          <a:xfrm>
            <a:off x="195143" y="6309320"/>
            <a:ext cx="515709" cy="49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4" cstate="print"/>
          <a:srcRect l="78637" t="73600" r="8392" b="6241"/>
          <a:stretch>
            <a:fillRect/>
          </a:stretch>
        </p:blipFill>
        <p:spPr bwMode="auto">
          <a:xfrm>
            <a:off x="8507932" y="6272937"/>
            <a:ext cx="56481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CustomShape 3"/>
          <p:cNvSpPr/>
          <p:nvPr/>
        </p:nvSpPr>
        <p:spPr>
          <a:xfrm>
            <a:off x="2852192" y="188640"/>
            <a:ext cx="3482280" cy="5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3000" b="1" strike="noStrike" spc="-1" dirty="0" smtClean="0">
                <a:latin typeface="Open Sans"/>
                <a:ea typeface="Open Sans"/>
              </a:rPr>
              <a:t>La rete slot e </a:t>
            </a:r>
            <a:r>
              <a:rPr lang="it-IT" sz="3000" b="1" strike="noStrike" spc="-1" dirty="0" err="1" smtClean="0">
                <a:latin typeface="Open Sans"/>
                <a:ea typeface="Open Sans"/>
              </a:rPr>
              <a:t>videolottery</a:t>
            </a:r>
            <a:endParaRPr lang="it-IT" sz="3000" b="0" strike="noStrike" spc="-1" dirty="0">
              <a:latin typeface="Arial"/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251520" y="3789040"/>
            <a:ext cx="8568952" cy="2232248"/>
            <a:chOff x="251520" y="3789040"/>
            <a:chExt cx="8568952" cy="2232248"/>
          </a:xfrm>
        </p:grpSpPr>
        <p:pic>
          <p:nvPicPr>
            <p:cNvPr id="30" name="Picture 1" descr="Immagine correlat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488" y="4221088"/>
              <a:ext cx="864176" cy="864656"/>
            </a:xfrm>
            <a:prstGeom prst="rect">
              <a:avLst/>
            </a:prstGeom>
            <a:noFill/>
          </p:spPr>
        </p:pic>
        <p:sp>
          <p:nvSpPr>
            <p:cNvPr id="15" name="CasellaDiTesto 14"/>
            <p:cNvSpPr txBox="1"/>
            <p:nvPr/>
          </p:nvSpPr>
          <p:spPr>
            <a:xfrm>
              <a:off x="251520" y="5102745"/>
              <a:ext cx="161606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 smtClean="0">
                  <a:solidFill>
                    <a:srgbClr val="00345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1.388</a:t>
              </a:r>
              <a:r>
                <a:rPr lang="it-IT" sz="1400" b="1" dirty="0" smtClean="0">
                  <a:solidFill>
                    <a:srgbClr val="00345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macchinette slot/</a:t>
              </a:r>
              <a:r>
                <a:rPr lang="it-IT" sz="1400" b="1" dirty="0" err="1" smtClean="0">
                  <a:solidFill>
                    <a:srgbClr val="00345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VLT</a:t>
              </a:r>
              <a:endParaRPr lang="it-IT" sz="1400" b="1" dirty="0">
                <a:solidFill>
                  <a:srgbClr val="00345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85363" y="3789040"/>
              <a:ext cx="6435109" cy="2232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7" name="Gruppo 16"/>
          <p:cNvGrpSpPr/>
          <p:nvPr/>
        </p:nvGrpSpPr>
        <p:grpSpPr>
          <a:xfrm>
            <a:off x="219628" y="1124744"/>
            <a:ext cx="8677119" cy="2383325"/>
            <a:chOff x="219628" y="1124744"/>
            <a:chExt cx="8677119" cy="2383325"/>
          </a:xfrm>
        </p:grpSpPr>
        <p:sp>
          <p:nvSpPr>
            <p:cNvPr id="101" name="CasellaDiTesto 100"/>
            <p:cNvSpPr txBox="1"/>
            <p:nvPr/>
          </p:nvSpPr>
          <p:spPr>
            <a:xfrm>
              <a:off x="219628" y="2492896"/>
              <a:ext cx="161606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 smtClean="0">
                  <a:solidFill>
                    <a:srgbClr val="C00000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266</a:t>
              </a:r>
            </a:p>
            <a:p>
              <a:pPr algn="ctr"/>
              <a:r>
                <a:rPr lang="it-IT" sz="1400" b="1" dirty="0" smtClean="0">
                  <a:solidFill>
                    <a:srgbClr val="C00000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Esercizi con slot/</a:t>
              </a:r>
              <a:r>
                <a:rPr lang="it-IT" sz="1400" b="1" dirty="0" err="1" smtClean="0">
                  <a:solidFill>
                    <a:srgbClr val="C00000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VLT</a:t>
              </a:r>
              <a:endParaRPr lang="it-IT" sz="1400" b="1" dirty="0">
                <a:solidFill>
                  <a:srgbClr val="C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39752" y="1124744"/>
              <a:ext cx="6556995" cy="2383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" descr="Immagine correlat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1560" y="1628800"/>
              <a:ext cx="864176" cy="864656"/>
            </a:xfrm>
            <a:prstGeom prst="rect">
              <a:avLst/>
            </a:prstGeom>
            <a:noFill/>
          </p:spPr>
        </p:pic>
      </p:grpSp>
      <p:cxnSp>
        <p:nvCxnSpPr>
          <p:cNvPr id="14" name="Connettore 1 13"/>
          <p:cNvCxnSpPr/>
          <p:nvPr/>
        </p:nvCxnSpPr>
        <p:spPr>
          <a:xfrm>
            <a:off x="251520" y="764704"/>
            <a:ext cx="871296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4287240" y="6381328"/>
            <a:ext cx="284760" cy="36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A332E559-60AF-4C09-AFDE-5E7CD0CEEADE}" type="slidenum">
              <a:rPr lang="it-IT" sz="1600" b="1" strike="noStrike" spc="-1">
                <a:solidFill>
                  <a:srgbClr val="5A5B5A"/>
                </a:solidFill>
                <a:latin typeface="Open Sans"/>
                <a:ea typeface="Open Sans"/>
              </a:rPr>
              <a:pPr algn="ctr">
                <a:lnSpc>
                  <a:spcPct val="100000"/>
                </a:lnSpc>
              </a:pPr>
              <a:t>7</a:t>
            </a:fld>
            <a:endParaRPr lang="it-IT" sz="1600" b="0" strike="noStrike" spc="-1" dirty="0">
              <a:latin typeface="Arial"/>
            </a:endParaRP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r="72000"/>
          <a:stretch/>
        </p:blipFill>
        <p:spPr bwMode="auto">
          <a:xfrm>
            <a:off x="195143" y="6309320"/>
            <a:ext cx="515709" cy="49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4" cstate="print"/>
          <a:srcRect l="78637" t="73600" r="8392" b="6241"/>
          <a:stretch>
            <a:fillRect/>
          </a:stretch>
        </p:blipFill>
        <p:spPr bwMode="auto">
          <a:xfrm>
            <a:off x="8507932" y="6272937"/>
            <a:ext cx="56481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CustomShape 3"/>
          <p:cNvSpPr/>
          <p:nvPr/>
        </p:nvSpPr>
        <p:spPr>
          <a:xfrm>
            <a:off x="2852192" y="188640"/>
            <a:ext cx="3482280" cy="5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3000" b="1" strike="noStrike" spc="-1" dirty="0" smtClean="0">
                <a:latin typeface="Open Sans"/>
                <a:ea typeface="Open Sans"/>
              </a:rPr>
              <a:t>La rete slot e </a:t>
            </a:r>
            <a:r>
              <a:rPr lang="it-IT" sz="3000" b="1" strike="noStrike" spc="-1" dirty="0" err="1" smtClean="0">
                <a:latin typeface="Open Sans"/>
                <a:ea typeface="Open Sans"/>
              </a:rPr>
              <a:t>videolottery</a:t>
            </a:r>
            <a:endParaRPr lang="it-IT" sz="3000" b="0" strike="noStrike" spc="-1" dirty="0">
              <a:latin typeface="Arial"/>
            </a:endParaRPr>
          </a:p>
        </p:txBody>
      </p:sp>
      <p:grpSp>
        <p:nvGrpSpPr>
          <p:cNvPr id="19" name="Gruppo 18"/>
          <p:cNvGrpSpPr/>
          <p:nvPr/>
        </p:nvGrpSpPr>
        <p:grpSpPr>
          <a:xfrm>
            <a:off x="251520" y="3789040"/>
            <a:ext cx="8568952" cy="2232248"/>
            <a:chOff x="251520" y="3789040"/>
            <a:chExt cx="8568952" cy="2232248"/>
          </a:xfrm>
        </p:grpSpPr>
        <p:pic>
          <p:nvPicPr>
            <p:cNvPr id="30" name="Picture 1" descr="Immagine correlat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488" y="4221088"/>
              <a:ext cx="864176" cy="864656"/>
            </a:xfrm>
            <a:prstGeom prst="rect">
              <a:avLst/>
            </a:prstGeom>
            <a:noFill/>
          </p:spPr>
        </p:pic>
        <p:sp>
          <p:nvSpPr>
            <p:cNvPr id="15" name="CasellaDiTesto 14"/>
            <p:cNvSpPr txBox="1"/>
            <p:nvPr/>
          </p:nvSpPr>
          <p:spPr>
            <a:xfrm>
              <a:off x="251520" y="5102745"/>
              <a:ext cx="161606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 smtClean="0">
                  <a:solidFill>
                    <a:srgbClr val="00345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1.388</a:t>
              </a:r>
              <a:r>
                <a:rPr lang="it-IT" sz="1400" b="1" dirty="0" smtClean="0">
                  <a:solidFill>
                    <a:srgbClr val="00345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macchinette slot/</a:t>
              </a:r>
              <a:r>
                <a:rPr lang="it-IT" sz="1400" b="1" dirty="0" err="1" smtClean="0">
                  <a:solidFill>
                    <a:srgbClr val="00345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VLT</a:t>
              </a:r>
              <a:endParaRPr lang="it-IT" sz="1400" b="1" dirty="0">
                <a:solidFill>
                  <a:srgbClr val="00345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85363" y="3789040"/>
              <a:ext cx="6435109" cy="2232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8" name="Gruppo 17"/>
          <p:cNvGrpSpPr/>
          <p:nvPr/>
        </p:nvGrpSpPr>
        <p:grpSpPr>
          <a:xfrm>
            <a:off x="219628" y="1124744"/>
            <a:ext cx="8677119" cy="2383325"/>
            <a:chOff x="219628" y="1124744"/>
            <a:chExt cx="8677119" cy="2383325"/>
          </a:xfrm>
        </p:grpSpPr>
        <p:sp>
          <p:nvSpPr>
            <p:cNvPr id="101" name="CasellaDiTesto 100"/>
            <p:cNvSpPr txBox="1"/>
            <p:nvPr/>
          </p:nvSpPr>
          <p:spPr>
            <a:xfrm>
              <a:off x="219628" y="2492896"/>
              <a:ext cx="161606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 smtClean="0">
                  <a:solidFill>
                    <a:srgbClr val="C00000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266</a:t>
              </a:r>
            </a:p>
            <a:p>
              <a:pPr algn="ctr"/>
              <a:r>
                <a:rPr lang="it-IT" sz="1400" b="1" dirty="0" smtClean="0">
                  <a:solidFill>
                    <a:srgbClr val="C00000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Esercizi con slot/</a:t>
              </a:r>
              <a:r>
                <a:rPr lang="it-IT" sz="1400" b="1" dirty="0" err="1" smtClean="0">
                  <a:solidFill>
                    <a:srgbClr val="C00000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VLT</a:t>
              </a:r>
              <a:endParaRPr lang="it-IT" sz="1400" b="1" dirty="0">
                <a:solidFill>
                  <a:srgbClr val="C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39752" y="1124744"/>
              <a:ext cx="6556995" cy="2383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" descr="Immagine correlat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1560" y="1628800"/>
              <a:ext cx="864176" cy="864656"/>
            </a:xfrm>
            <a:prstGeom prst="rect">
              <a:avLst/>
            </a:prstGeom>
            <a:noFill/>
          </p:spPr>
        </p:pic>
      </p:grpSp>
      <p:grpSp>
        <p:nvGrpSpPr>
          <p:cNvPr id="17" name="Gruppo 16"/>
          <p:cNvGrpSpPr/>
          <p:nvPr/>
        </p:nvGrpSpPr>
        <p:grpSpPr>
          <a:xfrm>
            <a:off x="323528" y="764704"/>
            <a:ext cx="8568952" cy="5517232"/>
            <a:chOff x="323528" y="764704"/>
            <a:chExt cx="8568952" cy="5517232"/>
          </a:xfrm>
        </p:grpSpPr>
        <p:sp>
          <p:nvSpPr>
            <p:cNvPr id="14" name="Rettangolo 13"/>
            <p:cNvSpPr/>
            <p:nvPr/>
          </p:nvSpPr>
          <p:spPr>
            <a:xfrm>
              <a:off x="323528" y="764704"/>
              <a:ext cx="8568952" cy="54726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 l="46325" t="11361" r="3801" b="10000"/>
            <a:stretch>
              <a:fillRect/>
            </a:stretch>
          </p:blipFill>
          <p:spPr bwMode="auto">
            <a:xfrm>
              <a:off x="1763688" y="836712"/>
              <a:ext cx="5525506" cy="5445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0" name="Connettore 1 19"/>
          <p:cNvCxnSpPr/>
          <p:nvPr/>
        </p:nvCxnSpPr>
        <p:spPr>
          <a:xfrm>
            <a:off x="251520" y="764704"/>
            <a:ext cx="871296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4287240" y="6381328"/>
            <a:ext cx="284760" cy="36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A332E559-60AF-4C09-AFDE-5E7CD0CEEADE}" type="slidenum">
              <a:rPr lang="it-IT" sz="1600" b="1" strike="noStrike" spc="-1">
                <a:solidFill>
                  <a:srgbClr val="5A5B5A"/>
                </a:solidFill>
                <a:latin typeface="Open Sans"/>
                <a:ea typeface="Open Sans"/>
              </a:rPr>
              <a:pPr algn="ctr">
                <a:lnSpc>
                  <a:spcPct val="100000"/>
                </a:lnSpc>
              </a:pPr>
              <a:t>8</a:t>
            </a:fld>
            <a:endParaRPr lang="it-IT" sz="1600" b="0" strike="noStrike" spc="-1" dirty="0">
              <a:latin typeface="Arial"/>
            </a:endParaRP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r="72000"/>
          <a:stretch/>
        </p:blipFill>
        <p:spPr bwMode="auto">
          <a:xfrm>
            <a:off x="195143" y="6309320"/>
            <a:ext cx="515709" cy="49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4" cstate="print"/>
          <a:srcRect l="78637" t="73600" r="8392" b="6241"/>
          <a:stretch>
            <a:fillRect/>
          </a:stretch>
        </p:blipFill>
        <p:spPr bwMode="auto">
          <a:xfrm>
            <a:off x="8507932" y="6272937"/>
            <a:ext cx="56481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CustomShape 3"/>
          <p:cNvSpPr/>
          <p:nvPr/>
        </p:nvSpPr>
        <p:spPr>
          <a:xfrm>
            <a:off x="2852192" y="188640"/>
            <a:ext cx="3482280" cy="5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3000" b="1" strike="noStrike" spc="-1" dirty="0" smtClean="0">
                <a:latin typeface="Open Sans"/>
                <a:ea typeface="Open Sans"/>
              </a:rPr>
              <a:t>Gli effetti patologici</a:t>
            </a:r>
            <a:endParaRPr lang="it-IT" sz="3000" b="0" strike="noStrike" spc="-1" dirty="0"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908720"/>
            <a:ext cx="7574081" cy="567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Connettore 1 17"/>
          <p:cNvCxnSpPr/>
          <p:nvPr/>
        </p:nvCxnSpPr>
        <p:spPr>
          <a:xfrm>
            <a:off x="251520" y="764704"/>
            <a:ext cx="871296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 l="23750" t="13881" r="23750" b="5481"/>
          <a:stretch>
            <a:fillRect/>
          </a:stretch>
        </p:blipFill>
        <p:spPr bwMode="auto">
          <a:xfrm>
            <a:off x="0" y="0"/>
            <a:ext cx="7200800" cy="6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ttangolo 18"/>
          <p:cNvSpPr/>
          <p:nvPr/>
        </p:nvSpPr>
        <p:spPr>
          <a:xfrm>
            <a:off x="4139952" y="3573016"/>
            <a:ext cx="2880320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3995936" y="3429000"/>
            <a:ext cx="2916832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 l="53396" t="41434" r="33271" b="46095"/>
          <a:stretch>
            <a:fillRect/>
          </a:stretch>
        </p:blipFill>
        <p:spPr bwMode="auto">
          <a:xfrm>
            <a:off x="7308304" y="1124744"/>
            <a:ext cx="1785550" cy="104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tangolo 12"/>
          <p:cNvSpPr/>
          <p:nvPr/>
        </p:nvSpPr>
        <p:spPr>
          <a:xfrm>
            <a:off x="1619672" y="5157192"/>
            <a:ext cx="7128792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600" b="1" dirty="0">
              <a:solidFill>
                <a:srgbClr val="C0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l="60108" t="73600" r="8392" b="6241"/>
          <a:stretch>
            <a:fillRect/>
          </a:stretch>
        </p:blipFill>
        <p:spPr bwMode="auto">
          <a:xfrm>
            <a:off x="5796136" y="3501008"/>
            <a:ext cx="306034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ttangolo 20"/>
          <p:cNvSpPr/>
          <p:nvPr/>
        </p:nvSpPr>
        <p:spPr>
          <a:xfrm>
            <a:off x="1774338" y="5229200"/>
            <a:ext cx="7197420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C00000"/>
                </a:solidFill>
              </a:rPr>
              <a:t>Grazie per la cortese attenzione</a:t>
            </a:r>
          </a:p>
          <a:p>
            <a:pPr algn="ctr"/>
            <a:endParaRPr lang="it-IT" b="1" dirty="0" smtClean="0">
              <a:solidFill>
                <a:srgbClr val="C00000"/>
              </a:solidFill>
            </a:endParaRPr>
          </a:p>
          <a:p>
            <a:pPr algn="ctr"/>
            <a:r>
              <a:rPr lang="it-IT" sz="3200" u="sng" dirty="0" smtClean="0">
                <a:hlinkClick r:id="rId6"/>
              </a:rPr>
              <a:t>http://www.coesoareagr.it/progetto-gap</a:t>
            </a:r>
            <a:endParaRPr lang="it-IT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10927</TotalTime>
  <Words>115</Words>
  <Application>Microsoft Office PowerPoint</Application>
  <PresentationFormat>Presentazione su schermo (4:3)</PresentationFormat>
  <Paragraphs>41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Company>Simurg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Massimiliano Faraoni</dc:creator>
  <cp:lastModifiedBy>Massimiliano Faraoni</cp:lastModifiedBy>
  <cp:revision>90</cp:revision>
  <dcterms:created xsi:type="dcterms:W3CDTF">2018-06-20T11:35:42Z</dcterms:created>
  <dcterms:modified xsi:type="dcterms:W3CDTF">2019-10-15T16:02:30Z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Simurg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11</vt:i4>
  </property>
  <property fmtid="{D5CDD505-2E9C-101B-9397-08002B2CF9AE}" pid="9" name="PresentationFormat">
    <vt:lpwstr>Presentazione su schermo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13</vt:i4>
  </property>
</Properties>
</file>